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9"/>
  </p:notesMasterIdLst>
  <p:sldIdLst>
    <p:sldId id="256" r:id="rId2"/>
    <p:sldId id="257" r:id="rId3"/>
    <p:sldId id="258" r:id="rId4"/>
    <p:sldId id="260" r:id="rId5"/>
    <p:sldId id="261" r:id="rId6"/>
    <p:sldId id="259" r:id="rId7"/>
    <p:sldId id="262" r:id="rId8"/>
    <p:sldId id="265" r:id="rId9"/>
    <p:sldId id="264" r:id="rId10"/>
    <p:sldId id="263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934200" cy="9220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DB82"/>
    <a:srgbClr val="FED56E"/>
    <a:srgbClr val="FED05E"/>
    <a:srgbClr val="17375E"/>
    <a:srgbClr val="37609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-72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5FB14A7-6CBD-4416-804E-4DC1A74DA8DF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</dgm:pt>
    <dgm:pt modelId="{7D8F0C0E-45FB-43ED-94E7-9DA28A5643EE}">
      <dgm:prSet phldrT="[Text]" custT="1"/>
      <dgm:spPr/>
      <dgm:t>
        <a:bodyPr/>
        <a:lstStyle/>
        <a:p>
          <a:r>
            <a:rPr lang="en-US" sz="1800" dirty="0" smtClean="0">
              <a:solidFill>
                <a:schemeClr val="tx1"/>
              </a:solidFill>
            </a:rPr>
            <a:t>Vision</a:t>
          </a:r>
          <a:endParaRPr lang="en-US" sz="1800" dirty="0">
            <a:solidFill>
              <a:schemeClr val="tx1"/>
            </a:solidFill>
          </a:endParaRPr>
        </a:p>
      </dgm:t>
    </dgm:pt>
    <dgm:pt modelId="{EEE8D686-B2C2-456D-A937-9E30065072EE}" type="parTrans" cxnId="{399323C2-7D34-4AE3-BDB8-6661BDA02AA6}">
      <dgm:prSet/>
      <dgm:spPr/>
      <dgm:t>
        <a:bodyPr/>
        <a:lstStyle/>
        <a:p>
          <a:endParaRPr lang="en-US"/>
        </a:p>
      </dgm:t>
    </dgm:pt>
    <dgm:pt modelId="{2BB3DD27-B20A-4926-9246-5917C4CA6563}" type="sibTrans" cxnId="{399323C2-7D34-4AE3-BDB8-6661BDA02AA6}">
      <dgm:prSet/>
      <dgm:spPr/>
      <dgm:t>
        <a:bodyPr/>
        <a:lstStyle/>
        <a:p>
          <a:endParaRPr lang="en-US"/>
        </a:p>
      </dgm:t>
    </dgm:pt>
    <dgm:pt modelId="{208709AC-549F-4E75-9BC0-2E2E363D9BA7}">
      <dgm:prSet phldrT="[Text]" custT="1"/>
      <dgm:spPr/>
      <dgm:t>
        <a:bodyPr/>
        <a:lstStyle/>
        <a:p>
          <a:r>
            <a:rPr lang="en-US" sz="1800" dirty="0" smtClean="0">
              <a:solidFill>
                <a:schemeClr val="tx1"/>
              </a:solidFill>
            </a:rPr>
            <a:t>Mission</a:t>
          </a:r>
          <a:endParaRPr lang="en-US" sz="1800" dirty="0">
            <a:solidFill>
              <a:schemeClr val="tx1"/>
            </a:solidFill>
          </a:endParaRPr>
        </a:p>
      </dgm:t>
    </dgm:pt>
    <dgm:pt modelId="{E29F62B0-B2DB-4766-85D7-CEB9794E7FA9}" type="parTrans" cxnId="{F8D530B7-FA1B-44EF-8937-E63AE8469D79}">
      <dgm:prSet/>
      <dgm:spPr/>
      <dgm:t>
        <a:bodyPr/>
        <a:lstStyle/>
        <a:p>
          <a:endParaRPr lang="en-US"/>
        </a:p>
      </dgm:t>
    </dgm:pt>
    <dgm:pt modelId="{D0B21748-44CE-4383-9D6D-597FF9268BD4}" type="sibTrans" cxnId="{F8D530B7-FA1B-44EF-8937-E63AE8469D79}">
      <dgm:prSet/>
      <dgm:spPr/>
      <dgm:t>
        <a:bodyPr/>
        <a:lstStyle/>
        <a:p>
          <a:endParaRPr lang="en-US"/>
        </a:p>
      </dgm:t>
    </dgm:pt>
    <dgm:pt modelId="{17A1C65C-555E-46B4-AD8C-7EC265326688}">
      <dgm:prSet phldrT="[Text]" custT="1"/>
      <dgm:spPr/>
      <dgm:t>
        <a:bodyPr/>
        <a:lstStyle/>
        <a:p>
          <a:r>
            <a:rPr lang="en-US" sz="1800" dirty="0" smtClean="0">
              <a:solidFill>
                <a:schemeClr val="tx1"/>
              </a:solidFill>
            </a:rPr>
            <a:t>Strategies</a:t>
          </a:r>
          <a:endParaRPr lang="en-US" sz="1800" dirty="0">
            <a:solidFill>
              <a:schemeClr val="tx1"/>
            </a:solidFill>
          </a:endParaRPr>
        </a:p>
      </dgm:t>
    </dgm:pt>
    <dgm:pt modelId="{4ED6C813-5AED-4299-953C-99507EC5FD00}" type="parTrans" cxnId="{8F5E9B7C-8D75-4802-8FB2-B40BC6F2B1B7}">
      <dgm:prSet/>
      <dgm:spPr/>
      <dgm:t>
        <a:bodyPr/>
        <a:lstStyle/>
        <a:p>
          <a:endParaRPr lang="en-US"/>
        </a:p>
      </dgm:t>
    </dgm:pt>
    <dgm:pt modelId="{FA13DB5F-4A06-43BD-9918-CFB23A099EEE}" type="sibTrans" cxnId="{8F5E9B7C-8D75-4802-8FB2-B40BC6F2B1B7}">
      <dgm:prSet/>
      <dgm:spPr/>
      <dgm:t>
        <a:bodyPr/>
        <a:lstStyle/>
        <a:p>
          <a:endParaRPr lang="en-US"/>
        </a:p>
      </dgm:t>
    </dgm:pt>
    <dgm:pt modelId="{AC7299A7-8065-490A-AF48-612694ADF8FF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Goals &amp; Tactics</a:t>
          </a:r>
          <a:endParaRPr lang="en-US" dirty="0">
            <a:solidFill>
              <a:schemeClr val="tx1"/>
            </a:solidFill>
          </a:endParaRPr>
        </a:p>
      </dgm:t>
    </dgm:pt>
    <dgm:pt modelId="{5F8EDEC4-A602-4959-A00E-BAD12489DDE7}" type="parTrans" cxnId="{4061ABFE-2FFA-4BA6-A97D-FE215C272649}">
      <dgm:prSet/>
      <dgm:spPr/>
      <dgm:t>
        <a:bodyPr/>
        <a:lstStyle/>
        <a:p>
          <a:endParaRPr lang="en-US"/>
        </a:p>
      </dgm:t>
    </dgm:pt>
    <dgm:pt modelId="{298BB277-8C0B-43BD-9609-0677F7C00240}" type="sibTrans" cxnId="{4061ABFE-2FFA-4BA6-A97D-FE215C272649}">
      <dgm:prSet/>
      <dgm:spPr/>
      <dgm:t>
        <a:bodyPr/>
        <a:lstStyle/>
        <a:p>
          <a:endParaRPr lang="en-US"/>
        </a:p>
      </dgm:t>
    </dgm:pt>
    <dgm:pt modelId="{92D8A0DE-E7C9-421C-ADF0-BB971ACFBD14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Metrics</a:t>
          </a:r>
          <a:endParaRPr lang="en-US" dirty="0">
            <a:solidFill>
              <a:schemeClr val="tx1"/>
            </a:solidFill>
          </a:endParaRPr>
        </a:p>
      </dgm:t>
    </dgm:pt>
    <dgm:pt modelId="{E046058C-2D0D-44A3-881C-2F181D9E4AA1}" type="parTrans" cxnId="{6770E37C-BE7C-4917-A278-C87EB191F72A}">
      <dgm:prSet/>
      <dgm:spPr/>
      <dgm:t>
        <a:bodyPr/>
        <a:lstStyle/>
        <a:p>
          <a:endParaRPr lang="en-US"/>
        </a:p>
      </dgm:t>
    </dgm:pt>
    <dgm:pt modelId="{CE1A278C-BD3B-4E3C-A687-235DEAC7E163}" type="sibTrans" cxnId="{6770E37C-BE7C-4917-A278-C87EB191F72A}">
      <dgm:prSet/>
      <dgm:spPr/>
      <dgm:t>
        <a:bodyPr/>
        <a:lstStyle/>
        <a:p>
          <a:endParaRPr lang="en-US"/>
        </a:p>
      </dgm:t>
    </dgm:pt>
    <dgm:pt modelId="{A677CEE1-A87A-4BF2-984D-CFB3B1ADDBE6}" type="pres">
      <dgm:prSet presAssocID="{D5FB14A7-6CBD-4416-804E-4DC1A74DA8DF}" presName="linearFlow" presStyleCnt="0">
        <dgm:presLayoutVars>
          <dgm:resizeHandles val="exact"/>
        </dgm:presLayoutVars>
      </dgm:prSet>
      <dgm:spPr/>
    </dgm:pt>
    <dgm:pt modelId="{F0643305-04EB-4C9B-B1E0-A2CF17DC1081}" type="pres">
      <dgm:prSet presAssocID="{7D8F0C0E-45FB-43ED-94E7-9DA28A5643EE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9A8CE7D-B445-4833-B60D-442A5778B6F3}" type="pres">
      <dgm:prSet presAssocID="{2BB3DD27-B20A-4926-9246-5917C4CA6563}" presName="sibTrans" presStyleLbl="sibTrans2D1" presStyleIdx="0" presStyleCnt="4"/>
      <dgm:spPr/>
      <dgm:t>
        <a:bodyPr/>
        <a:lstStyle/>
        <a:p>
          <a:endParaRPr lang="en-US"/>
        </a:p>
      </dgm:t>
    </dgm:pt>
    <dgm:pt modelId="{DC69011A-9B27-4341-8809-88279559858D}" type="pres">
      <dgm:prSet presAssocID="{2BB3DD27-B20A-4926-9246-5917C4CA6563}" presName="connectorText" presStyleLbl="sibTrans2D1" presStyleIdx="0" presStyleCnt="4"/>
      <dgm:spPr/>
      <dgm:t>
        <a:bodyPr/>
        <a:lstStyle/>
        <a:p>
          <a:endParaRPr lang="en-US"/>
        </a:p>
      </dgm:t>
    </dgm:pt>
    <dgm:pt modelId="{3C340EA7-8017-4E1D-81EE-61FB54F7D8FE}" type="pres">
      <dgm:prSet presAssocID="{208709AC-549F-4E75-9BC0-2E2E363D9BA7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0DFC535-8570-4180-93F7-8F6AA2DA206C}" type="pres">
      <dgm:prSet presAssocID="{D0B21748-44CE-4383-9D6D-597FF9268BD4}" presName="sibTrans" presStyleLbl="sibTrans2D1" presStyleIdx="1" presStyleCnt="4"/>
      <dgm:spPr/>
      <dgm:t>
        <a:bodyPr/>
        <a:lstStyle/>
        <a:p>
          <a:endParaRPr lang="en-US"/>
        </a:p>
      </dgm:t>
    </dgm:pt>
    <dgm:pt modelId="{AB7BC2F1-B93F-4F93-9CBC-AA25241AF079}" type="pres">
      <dgm:prSet presAssocID="{D0B21748-44CE-4383-9D6D-597FF9268BD4}" presName="connectorText" presStyleLbl="sibTrans2D1" presStyleIdx="1" presStyleCnt="4"/>
      <dgm:spPr/>
      <dgm:t>
        <a:bodyPr/>
        <a:lstStyle/>
        <a:p>
          <a:endParaRPr lang="en-US"/>
        </a:p>
      </dgm:t>
    </dgm:pt>
    <dgm:pt modelId="{208B55FD-CA10-408F-93D0-60B9268CF662}" type="pres">
      <dgm:prSet presAssocID="{17A1C65C-555E-46B4-AD8C-7EC265326688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63A0F6F-A188-4D86-B54E-DA6AC7268F1F}" type="pres">
      <dgm:prSet presAssocID="{FA13DB5F-4A06-43BD-9918-CFB23A099EEE}" presName="sibTrans" presStyleLbl="sibTrans2D1" presStyleIdx="2" presStyleCnt="4"/>
      <dgm:spPr/>
      <dgm:t>
        <a:bodyPr/>
        <a:lstStyle/>
        <a:p>
          <a:endParaRPr lang="en-US"/>
        </a:p>
      </dgm:t>
    </dgm:pt>
    <dgm:pt modelId="{32DD8EC9-DE01-47A5-91D6-2E77DCDCCE7D}" type="pres">
      <dgm:prSet presAssocID="{FA13DB5F-4A06-43BD-9918-CFB23A099EEE}" presName="connectorText" presStyleLbl="sibTrans2D1" presStyleIdx="2" presStyleCnt="4"/>
      <dgm:spPr/>
      <dgm:t>
        <a:bodyPr/>
        <a:lstStyle/>
        <a:p>
          <a:endParaRPr lang="en-US"/>
        </a:p>
      </dgm:t>
    </dgm:pt>
    <dgm:pt modelId="{0DBECB4F-BA02-4213-B426-6251DC429673}" type="pres">
      <dgm:prSet presAssocID="{AC7299A7-8065-490A-AF48-612694ADF8FF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7218C2E-6172-4C57-B35A-D6E3635F2392}" type="pres">
      <dgm:prSet presAssocID="{298BB277-8C0B-43BD-9609-0677F7C00240}" presName="sibTrans" presStyleLbl="sibTrans2D1" presStyleIdx="3" presStyleCnt="4"/>
      <dgm:spPr/>
      <dgm:t>
        <a:bodyPr/>
        <a:lstStyle/>
        <a:p>
          <a:endParaRPr lang="en-US"/>
        </a:p>
      </dgm:t>
    </dgm:pt>
    <dgm:pt modelId="{B9131BC0-EFA0-4D97-B5AE-1DCC438ED950}" type="pres">
      <dgm:prSet presAssocID="{298BB277-8C0B-43BD-9609-0677F7C00240}" presName="connectorText" presStyleLbl="sibTrans2D1" presStyleIdx="3" presStyleCnt="4"/>
      <dgm:spPr/>
      <dgm:t>
        <a:bodyPr/>
        <a:lstStyle/>
        <a:p>
          <a:endParaRPr lang="en-US"/>
        </a:p>
      </dgm:t>
    </dgm:pt>
    <dgm:pt modelId="{860D2F70-8D48-4BC3-BBE6-564F174E8957}" type="pres">
      <dgm:prSet presAssocID="{92D8A0DE-E7C9-421C-ADF0-BB971ACFBD14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99323C2-7D34-4AE3-BDB8-6661BDA02AA6}" srcId="{D5FB14A7-6CBD-4416-804E-4DC1A74DA8DF}" destId="{7D8F0C0E-45FB-43ED-94E7-9DA28A5643EE}" srcOrd="0" destOrd="0" parTransId="{EEE8D686-B2C2-456D-A937-9E30065072EE}" sibTransId="{2BB3DD27-B20A-4926-9246-5917C4CA6563}"/>
    <dgm:cxn modelId="{039EEF12-CF44-49E2-8DFC-EEF244332514}" type="presOf" srcId="{298BB277-8C0B-43BD-9609-0677F7C00240}" destId="{A7218C2E-6172-4C57-B35A-D6E3635F2392}" srcOrd="0" destOrd="0" presId="urn:microsoft.com/office/officeart/2005/8/layout/process2"/>
    <dgm:cxn modelId="{1F89A737-C43A-4755-AC69-B8276AE9DCEA}" type="presOf" srcId="{D5FB14A7-6CBD-4416-804E-4DC1A74DA8DF}" destId="{A677CEE1-A87A-4BF2-984D-CFB3B1ADDBE6}" srcOrd="0" destOrd="0" presId="urn:microsoft.com/office/officeart/2005/8/layout/process2"/>
    <dgm:cxn modelId="{E11BE1C6-26A8-4A5D-8E01-C9F769AF459E}" type="presOf" srcId="{2BB3DD27-B20A-4926-9246-5917C4CA6563}" destId="{DC69011A-9B27-4341-8809-88279559858D}" srcOrd="1" destOrd="0" presId="urn:microsoft.com/office/officeart/2005/8/layout/process2"/>
    <dgm:cxn modelId="{4ED697FC-A21A-41BD-8910-1DEA87ECA3A0}" type="presOf" srcId="{298BB277-8C0B-43BD-9609-0677F7C00240}" destId="{B9131BC0-EFA0-4D97-B5AE-1DCC438ED950}" srcOrd="1" destOrd="0" presId="urn:microsoft.com/office/officeart/2005/8/layout/process2"/>
    <dgm:cxn modelId="{27ADFAAE-F6F4-4C57-BAB2-C0C937096966}" type="presOf" srcId="{17A1C65C-555E-46B4-AD8C-7EC265326688}" destId="{208B55FD-CA10-408F-93D0-60B9268CF662}" srcOrd="0" destOrd="0" presId="urn:microsoft.com/office/officeart/2005/8/layout/process2"/>
    <dgm:cxn modelId="{6DD91DB9-8FB6-41CD-AD60-38428704DD45}" type="presOf" srcId="{2BB3DD27-B20A-4926-9246-5917C4CA6563}" destId="{E9A8CE7D-B445-4833-B60D-442A5778B6F3}" srcOrd="0" destOrd="0" presId="urn:microsoft.com/office/officeart/2005/8/layout/process2"/>
    <dgm:cxn modelId="{C93A4B86-724B-485F-92FE-DA89E377CF90}" type="presOf" srcId="{FA13DB5F-4A06-43BD-9918-CFB23A099EEE}" destId="{763A0F6F-A188-4D86-B54E-DA6AC7268F1F}" srcOrd="0" destOrd="0" presId="urn:microsoft.com/office/officeart/2005/8/layout/process2"/>
    <dgm:cxn modelId="{0E5DDAF6-FB4D-4ADF-9F71-2EF9D7E14860}" type="presOf" srcId="{D0B21748-44CE-4383-9D6D-597FF9268BD4}" destId="{B0DFC535-8570-4180-93F7-8F6AA2DA206C}" srcOrd="0" destOrd="0" presId="urn:microsoft.com/office/officeart/2005/8/layout/process2"/>
    <dgm:cxn modelId="{F8D530B7-FA1B-44EF-8937-E63AE8469D79}" srcId="{D5FB14A7-6CBD-4416-804E-4DC1A74DA8DF}" destId="{208709AC-549F-4E75-9BC0-2E2E363D9BA7}" srcOrd="1" destOrd="0" parTransId="{E29F62B0-B2DB-4766-85D7-CEB9794E7FA9}" sibTransId="{D0B21748-44CE-4383-9D6D-597FF9268BD4}"/>
    <dgm:cxn modelId="{4061ABFE-2FFA-4BA6-A97D-FE215C272649}" srcId="{D5FB14A7-6CBD-4416-804E-4DC1A74DA8DF}" destId="{AC7299A7-8065-490A-AF48-612694ADF8FF}" srcOrd="3" destOrd="0" parTransId="{5F8EDEC4-A602-4959-A00E-BAD12489DDE7}" sibTransId="{298BB277-8C0B-43BD-9609-0677F7C00240}"/>
    <dgm:cxn modelId="{AD0F4688-B395-4A8D-ADF9-62D019897BF4}" type="presOf" srcId="{FA13DB5F-4A06-43BD-9918-CFB23A099EEE}" destId="{32DD8EC9-DE01-47A5-91D6-2E77DCDCCE7D}" srcOrd="1" destOrd="0" presId="urn:microsoft.com/office/officeart/2005/8/layout/process2"/>
    <dgm:cxn modelId="{C9CE319C-BA5D-46CA-832E-ADD331E94998}" type="presOf" srcId="{AC7299A7-8065-490A-AF48-612694ADF8FF}" destId="{0DBECB4F-BA02-4213-B426-6251DC429673}" srcOrd="0" destOrd="0" presId="urn:microsoft.com/office/officeart/2005/8/layout/process2"/>
    <dgm:cxn modelId="{EF9C674D-2B42-4B92-8A23-1C556176D7C2}" type="presOf" srcId="{92D8A0DE-E7C9-421C-ADF0-BB971ACFBD14}" destId="{860D2F70-8D48-4BC3-BBE6-564F174E8957}" srcOrd="0" destOrd="0" presId="urn:microsoft.com/office/officeart/2005/8/layout/process2"/>
    <dgm:cxn modelId="{6770E37C-BE7C-4917-A278-C87EB191F72A}" srcId="{D5FB14A7-6CBD-4416-804E-4DC1A74DA8DF}" destId="{92D8A0DE-E7C9-421C-ADF0-BB971ACFBD14}" srcOrd="4" destOrd="0" parTransId="{E046058C-2D0D-44A3-881C-2F181D9E4AA1}" sibTransId="{CE1A278C-BD3B-4E3C-A687-235DEAC7E163}"/>
    <dgm:cxn modelId="{0B85248C-F476-4B22-B917-30B5183F20A7}" type="presOf" srcId="{208709AC-549F-4E75-9BC0-2E2E363D9BA7}" destId="{3C340EA7-8017-4E1D-81EE-61FB54F7D8FE}" srcOrd="0" destOrd="0" presId="urn:microsoft.com/office/officeart/2005/8/layout/process2"/>
    <dgm:cxn modelId="{8F5E9B7C-8D75-4802-8FB2-B40BC6F2B1B7}" srcId="{D5FB14A7-6CBD-4416-804E-4DC1A74DA8DF}" destId="{17A1C65C-555E-46B4-AD8C-7EC265326688}" srcOrd="2" destOrd="0" parTransId="{4ED6C813-5AED-4299-953C-99507EC5FD00}" sibTransId="{FA13DB5F-4A06-43BD-9918-CFB23A099EEE}"/>
    <dgm:cxn modelId="{644C9813-F567-4C7D-9DA9-11EC924BC944}" type="presOf" srcId="{7D8F0C0E-45FB-43ED-94E7-9DA28A5643EE}" destId="{F0643305-04EB-4C9B-B1E0-A2CF17DC1081}" srcOrd="0" destOrd="0" presId="urn:microsoft.com/office/officeart/2005/8/layout/process2"/>
    <dgm:cxn modelId="{84757EDB-67C1-4788-92F4-D2009543A84E}" type="presOf" srcId="{D0B21748-44CE-4383-9D6D-597FF9268BD4}" destId="{AB7BC2F1-B93F-4F93-9CBC-AA25241AF079}" srcOrd="1" destOrd="0" presId="urn:microsoft.com/office/officeart/2005/8/layout/process2"/>
    <dgm:cxn modelId="{2EB2CFBA-4532-4187-BE1B-7151B920794D}" type="presParOf" srcId="{A677CEE1-A87A-4BF2-984D-CFB3B1ADDBE6}" destId="{F0643305-04EB-4C9B-B1E0-A2CF17DC1081}" srcOrd="0" destOrd="0" presId="urn:microsoft.com/office/officeart/2005/8/layout/process2"/>
    <dgm:cxn modelId="{9C695BDD-1934-4041-92E3-611D882D37E4}" type="presParOf" srcId="{A677CEE1-A87A-4BF2-984D-CFB3B1ADDBE6}" destId="{E9A8CE7D-B445-4833-B60D-442A5778B6F3}" srcOrd="1" destOrd="0" presId="urn:microsoft.com/office/officeart/2005/8/layout/process2"/>
    <dgm:cxn modelId="{627CA9C3-A648-4CA4-AD59-B6BAD6EE1BEF}" type="presParOf" srcId="{E9A8CE7D-B445-4833-B60D-442A5778B6F3}" destId="{DC69011A-9B27-4341-8809-88279559858D}" srcOrd="0" destOrd="0" presId="urn:microsoft.com/office/officeart/2005/8/layout/process2"/>
    <dgm:cxn modelId="{B557BD00-CA22-4E5F-B690-4CBF6F199782}" type="presParOf" srcId="{A677CEE1-A87A-4BF2-984D-CFB3B1ADDBE6}" destId="{3C340EA7-8017-4E1D-81EE-61FB54F7D8FE}" srcOrd="2" destOrd="0" presId="urn:microsoft.com/office/officeart/2005/8/layout/process2"/>
    <dgm:cxn modelId="{C7B9B3BE-BF5B-4A5A-970A-9DB74780833F}" type="presParOf" srcId="{A677CEE1-A87A-4BF2-984D-CFB3B1ADDBE6}" destId="{B0DFC535-8570-4180-93F7-8F6AA2DA206C}" srcOrd="3" destOrd="0" presId="urn:microsoft.com/office/officeart/2005/8/layout/process2"/>
    <dgm:cxn modelId="{B850DC6F-692C-4963-966A-AA95E03609B8}" type="presParOf" srcId="{B0DFC535-8570-4180-93F7-8F6AA2DA206C}" destId="{AB7BC2F1-B93F-4F93-9CBC-AA25241AF079}" srcOrd="0" destOrd="0" presId="urn:microsoft.com/office/officeart/2005/8/layout/process2"/>
    <dgm:cxn modelId="{D6AFE803-A3AC-4276-ABD5-39B507329238}" type="presParOf" srcId="{A677CEE1-A87A-4BF2-984D-CFB3B1ADDBE6}" destId="{208B55FD-CA10-408F-93D0-60B9268CF662}" srcOrd="4" destOrd="0" presId="urn:microsoft.com/office/officeart/2005/8/layout/process2"/>
    <dgm:cxn modelId="{56055351-0287-47C1-84B6-989C3F80E321}" type="presParOf" srcId="{A677CEE1-A87A-4BF2-984D-CFB3B1ADDBE6}" destId="{763A0F6F-A188-4D86-B54E-DA6AC7268F1F}" srcOrd="5" destOrd="0" presId="urn:microsoft.com/office/officeart/2005/8/layout/process2"/>
    <dgm:cxn modelId="{83EB5BB4-4F4F-42D2-8A5B-24C6A13C1670}" type="presParOf" srcId="{763A0F6F-A188-4D86-B54E-DA6AC7268F1F}" destId="{32DD8EC9-DE01-47A5-91D6-2E77DCDCCE7D}" srcOrd="0" destOrd="0" presId="urn:microsoft.com/office/officeart/2005/8/layout/process2"/>
    <dgm:cxn modelId="{F81AE562-E8F7-461D-8F8C-E729EFFE0297}" type="presParOf" srcId="{A677CEE1-A87A-4BF2-984D-CFB3B1ADDBE6}" destId="{0DBECB4F-BA02-4213-B426-6251DC429673}" srcOrd="6" destOrd="0" presId="urn:microsoft.com/office/officeart/2005/8/layout/process2"/>
    <dgm:cxn modelId="{8AFDB781-3E7B-4AEF-A5E2-F8CE02DE33C7}" type="presParOf" srcId="{A677CEE1-A87A-4BF2-984D-CFB3B1ADDBE6}" destId="{A7218C2E-6172-4C57-B35A-D6E3635F2392}" srcOrd="7" destOrd="0" presId="urn:microsoft.com/office/officeart/2005/8/layout/process2"/>
    <dgm:cxn modelId="{ECC364EB-905E-4A7A-B1ED-69FB6A62B087}" type="presParOf" srcId="{A7218C2E-6172-4C57-B35A-D6E3635F2392}" destId="{B9131BC0-EFA0-4D97-B5AE-1DCC438ED950}" srcOrd="0" destOrd="0" presId="urn:microsoft.com/office/officeart/2005/8/layout/process2"/>
    <dgm:cxn modelId="{BC81A778-037C-42C0-A9D9-089CCC124069}" type="presParOf" srcId="{A677CEE1-A87A-4BF2-984D-CFB3B1ADDBE6}" destId="{860D2F70-8D48-4BC3-BBE6-564F174E8957}" srcOrd="8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0643305-04EB-4C9B-B1E0-A2CF17DC1081}">
      <dsp:nvSpPr>
        <dsp:cNvPr id="0" name=""/>
        <dsp:cNvSpPr/>
      </dsp:nvSpPr>
      <dsp:spPr>
        <a:xfrm>
          <a:off x="2905967" y="530"/>
          <a:ext cx="1884265" cy="6203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solidFill>
                <a:schemeClr val="tx1"/>
              </a:solidFill>
            </a:rPr>
            <a:t>Vision</a:t>
          </a:r>
          <a:endParaRPr lang="en-US" sz="1800" kern="1200" dirty="0">
            <a:solidFill>
              <a:schemeClr val="tx1"/>
            </a:solidFill>
          </a:endParaRPr>
        </a:p>
      </dsp:txBody>
      <dsp:txXfrm>
        <a:off x="2905967" y="530"/>
        <a:ext cx="1884265" cy="620334"/>
      </dsp:txXfrm>
    </dsp:sp>
    <dsp:sp modelId="{E9A8CE7D-B445-4833-B60D-442A5778B6F3}">
      <dsp:nvSpPr>
        <dsp:cNvPr id="0" name=""/>
        <dsp:cNvSpPr/>
      </dsp:nvSpPr>
      <dsp:spPr>
        <a:xfrm rot="5400000">
          <a:off x="3731787" y="636372"/>
          <a:ext cx="232625" cy="27915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/>
        </a:p>
      </dsp:txBody>
      <dsp:txXfrm rot="5400000">
        <a:off x="3731787" y="636372"/>
        <a:ext cx="232625" cy="279150"/>
      </dsp:txXfrm>
    </dsp:sp>
    <dsp:sp modelId="{3C340EA7-8017-4E1D-81EE-61FB54F7D8FE}">
      <dsp:nvSpPr>
        <dsp:cNvPr id="0" name=""/>
        <dsp:cNvSpPr/>
      </dsp:nvSpPr>
      <dsp:spPr>
        <a:xfrm>
          <a:off x="2905967" y="931031"/>
          <a:ext cx="1884265" cy="6203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solidFill>
                <a:schemeClr val="tx1"/>
              </a:solidFill>
            </a:rPr>
            <a:t>Mission</a:t>
          </a:r>
          <a:endParaRPr lang="en-US" sz="1800" kern="1200" dirty="0">
            <a:solidFill>
              <a:schemeClr val="tx1"/>
            </a:solidFill>
          </a:endParaRPr>
        </a:p>
      </dsp:txBody>
      <dsp:txXfrm>
        <a:off x="2905967" y="931031"/>
        <a:ext cx="1884265" cy="620334"/>
      </dsp:txXfrm>
    </dsp:sp>
    <dsp:sp modelId="{B0DFC535-8570-4180-93F7-8F6AA2DA206C}">
      <dsp:nvSpPr>
        <dsp:cNvPr id="0" name=""/>
        <dsp:cNvSpPr/>
      </dsp:nvSpPr>
      <dsp:spPr>
        <a:xfrm rot="5400000">
          <a:off x="3731787" y="1566874"/>
          <a:ext cx="232625" cy="27915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/>
        </a:p>
      </dsp:txBody>
      <dsp:txXfrm rot="5400000">
        <a:off x="3731787" y="1566874"/>
        <a:ext cx="232625" cy="279150"/>
      </dsp:txXfrm>
    </dsp:sp>
    <dsp:sp modelId="{208B55FD-CA10-408F-93D0-60B9268CF662}">
      <dsp:nvSpPr>
        <dsp:cNvPr id="0" name=""/>
        <dsp:cNvSpPr/>
      </dsp:nvSpPr>
      <dsp:spPr>
        <a:xfrm>
          <a:off x="2905967" y="1861532"/>
          <a:ext cx="1884265" cy="6203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solidFill>
                <a:schemeClr val="tx1"/>
              </a:solidFill>
            </a:rPr>
            <a:t>Strategies</a:t>
          </a:r>
          <a:endParaRPr lang="en-US" sz="1800" kern="1200" dirty="0">
            <a:solidFill>
              <a:schemeClr val="tx1"/>
            </a:solidFill>
          </a:endParaRPr>
        </a:p>
      </dsp:txBody>
      <dsp:txXfrm>
        <a:off x="2905967" y="1861532"/>
        <a:ext cx="1884265" cy="620334"/>
      </dsp:txXfrm>
    </dsp:sp>
    <dsp:sp modelId="{763A0F6F-A188-4D86-B54E-DA6AC7268F1F}">
      <dsp:nvSpPr>
        <dsp:cNvPr id="0" name=""/>
        <dsp:cNvSpPr/>
      </dsp:nvSpPr>
      <dsp:spPr>
        <a:xfrm rot="5400000">
          <a:off x="3731787" y="2497375"/>
          <a:ext cx="232625" cy="27915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/>
        </a:p>
      </dsp:txBody>
      <dsp:txXfrm rot="5400000">
        <a:off x="3731787" y="2497375"/>
        <a:ext cx="232625" cy="279150"/>
      </dsp:txXfrm>
    </dsp:sp>
    <dsp:sp modelId="{0DBECB4F-BA02-4213-B426-6251DC429673}">
      <dsp:nvSpPr>
        <dsp:cNvPr id="0" name=""/>
        <dsp:cNvSpPr/>
      </dsp:nvSpPr>
      <dsp:spPr>
        <a:xfrm>
          <a:off x="2905967" y="2792034"/>
          <a:ext cx="1884265" cy="6203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solidFill>
                <a:schemeClr val="tx1"/>
              </a:solidFill>
            </a:rPr>
            <a:t>Goals &amp; Tactics</a:t>
          </a:r>
          <a:endParaRPr lang="en-US" sz="1800" kern="1200" dirty="0">
            <a:solidFill>
              <a:schemeClr val="tx1"/>
            </a:solidFill>
          </a:endParaRPr>
        </a:p>
      </dsp:txBody>
      <dsp:txXfrm>
        <a:off x="2905967" y="2792034"/>
        <a:ext cx="1884265" cy="620334"/>
      </dsp:txXfrm>
    </dsp:sp>
    <dsp:sp modelId="{A7218C2E-6172-4C57-B35A-D6E3635F2392}">
      <dsp:nvSpPr>
        <dsp:cNvPr id="0" name=""/>
        <dsp:cNvSpPr/>
      </dsp:nvSpPr>
      <dsp:spPr>
        <a:xfrm rot="5400000">
          <a:off x="3731787" y="3427876"/>
          <a:ext cx="232625" cy="27915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/>
        </a:p>
      </dsp:txBody>
      <dsp:txXfrm rot="5400000">
        <a:off x="3731787" y="3427876"/>
        <a:ext cx="232625" cy="279150"/>
      </dsp:txXfrm>
    </dsp:sp>
    <dsp:sp modelId="{860D2F70-8D48-4BC3-BBE6-564F174E8957}">
      <dsp:nvSpPr>
        <dsp:cNvPr id="0" name=""/>
        <dsp:cNvSpPr/>
      </dsp:nvSpPr>
      <dsp:spPr>
        <a:xfrm>
          <a:off x="2905967" y="3722535"/>
          <a:ext cx="1884265" cy="6203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solidFill>
                <a:schemeClr val="tx1"/>
              </a:solidFill>
            </a:rPr>
            <a:t>Metrics</a:t>
          </a:r>
          <a:endParaRPr lang="en-US" sz="1800" kern="1200" dirty="0">
            <a:solidFill>
              <a:schemeClr val="tx1"/>
            </a:solidFill>
          </a:endParaRPr>
        </a:p>
      </dsp:txBody>
      <dsp:txXfrm>
        <a:off x="2905967" y="3722535"/>
        <a:ext cx="1884265" cy="62033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5138" cy="4603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27475" y="0"/>
            <a:ext cx="3005138" cy="4603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938F84-50E7-4BCE-BC8E-8A3C5F22C4AF}" type="datetimeFigureOut">
              <a:rPr lang="en-US" smtClean="0"/>
              <a:pPr/>
              <a:t>8/11/2011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2050" y="692150"/>
            <a:ext cx="4610100" cy="3457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3738" y="4379913"/>
            <a:ext cx="5546725" cy="41481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58238"/>
            <a:ext cx="3005138" cy="4603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27475" y="8758238"/>
            <a:ext cx="3005138" cy="4603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88F4F7-2AF4-412A-97E9-0381E1C78CD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88F4F7-2AF4-412A-97E9-0381E1C78CD3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88F4F7-2AF4-412A-97E9-0381E1C78CD3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88F4F7-2AF4-412A-97E9-0381E1C78CD3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88F4F7-2AF4-412A-97E9-0381E1C78CD3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88F4F7-2AF4-412A-97E9-0381E1C78CD3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88F4F7-2AF4-412A-97E9-0381E1C78CD3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88F4F7-2AF4-412A-97E9-0381E1C78CD3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88F4F7-2AF4-412A-97E9-0381E1C78CD3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88F4F7-2AF4-412A-97E9-0381E1C78CD3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You’ve been asked to help your department</a:t>
            </a:r>
            <a:r>
              <a:rPr lang="en-US" baseline="0" dirty="0" smtClean="0"/>
              <a:t> develop a strategic plan.  This strategic plan needs to reflect your organization’s vision, mission, and strategic plan.  A committee from all levels of personnel in your department has been appointed to develop this plan.  At the first meeting, you are appointed as the project chairperson.  </a:t>
            </a:r>
          </a:p>
          <a:p>
            <a:endParaRPr lang="en-US" baseline="0" dirty="0" smtClean="0"/>
          </a:p>
          <a:p>
            <a:r>
              <a:rPr lang="en-US" baseline="0" dirty="0" smtClean="0"/>
              <a:t>What steps should you take?</a:t>
            </a:r>
          </a:p>
          <a:p>
            <a:endParaRPr lang="en-US" baseline="0" dirty="0" smtClean="0"/>
          </a:p>
          <a:p>
            <a:r>
              <a:rPr lang="en-US" baseline="0" dirty="0" smtClean="0"/>
              <a:t>Definition of Terms:</a:t>
            </a:r>
          </a:p>
          <a:p>
            <a:r>
              <a:rPr lang="en-US" baseline="0" dirty="0" smtClean="0"/>
              <a:t>VISION – leads to a </a:t>
            </a:r>
          </a:p>
          <a:p>
            <a:r>
              <a:rPr lang="en-US" baseline="0" dirty="0" smtClean="0"/>
              <a:t>MISSION – which enables us to create the</a:t>
            </a:r>
          </a:p>
          <a:p>
            <a:r>
              <a:rPr lang="en-US" baseline="0" dirty="0" smtClean="0"/>
              <a:t>STRATEGIES – that provide the guidelines for</a:t>
            </a:r>
          </a:p>
          <a:p>
            <a:r>
              <a:rPr lang="en-US" baseline="0" dirty="0" smtClean="0"/>
              <a:t>GOALS AND TACTICS – to be implemented and</a:t>
            </a:r>
          </a:p>
          <a:p>
            <a:r>
              <a:rPr lang="en-US" baseline="0" dirty="0" smtClean="0"/>
              <a:t>METRICS – to measure their effectiveness</a:t>
            </a:r>
          </a:p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88F4F7-2AF4-412A-97E9-0381E1C78CD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88F4F7-2AF4-412A-97E9-0381E1C78CD3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IAAP core values</a:t>
            </a:r>
          </a:p>
          <a:p>
            <a:r>
              <a:rPr lang="en-US" b="1" dirty="0" smtClean="0"/>
              <a:t>Integrity:</a:t>
            </a:r>
            <a:r>
              <a:rPr lang="en-US" dirty="0" smtClean="0"/>
              <a:t> We demonstrate this cornerstone of our profession through honesty, accountability and high ethical standards.</a:t>
            </a:r>
          </a:p>
          <a:p>
            <a:r>
              <a:rPr lang="en-US" b="1" dirty="0" smtClean="0"/>
              <a:t>Respect: </a:t>
            </a:r>
            <a:r>
              <a:rPr lang="en-US" dirty="0" smtClean="0"/>
              <a:t>We create respect within our profession and association through listening, understanding and acknowledging member feedback.</a:t>
            </a:r>
          </a:p>
          <a:p>
            <a:r>
              <a:rPr lang="en-US" b="1" dirty="0" smtClean="0"/>
              <a:t>Adaptability:</a:t>
            </a:r>
            <a:r>
              <a:rPr lang="en-US" dirty="0" smtClean="0"/>
              <a:t> We ensure the success of our association by embracing positive change and by nurturing diversity, creativity and visionary thinking.</a:t>
            </a:r>
          </a:p>
          <a:p>
            <a:r>
              <a:rPr lang="en-US" b="1" dirty="0" smtClean="0"/>
              <a:t>Communication:</a:t>
            </a:r>
            <a:r>
              <a:rPr lang="en-US" dirty="0" smtClean="0"/>
              <a:t> We cultivate and maintain excellence by remaining approachable at all levels, communicating openly and building strong relationships.</a:t>
            </a:r>
          </a:p>
          <a:p>
            <a:r>
              <a:rPr lang="en-US" b="1" dirty="0" smtClean="0"/>
              <a:t>Commitment:</a:t>
            </a:r>
            <a:r>
              <a:rPr lang="en-US" dirty="0" smtClean="0"/>
              <a:t> We are steadfast in our goals to develop learning opportunities for career-minded administrative professionals and to strengthen efficiency and effectiveness.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88F4F7-2AF4-412A-97E9-0381E1C78CD3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88F4F7-2AF4-412A-97E9-0381E1C78CD3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88F4F7-2AF4-412A-97E9-0381E1C78CD3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88F4F7-2AF4-412A-97E9-0381E1C78CD3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88F4F7-2AF4-412A-97E9-0381E1C78CD3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88F4F7-2AF4-412A-97E9-0381E1C78CD3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 baseline="0">
                <a:solidFill>
                  <a:srgbClr val="17375E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 baseline="0">
                <a:solidFill>
                  <a:srgbClr val="17375E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dirty="0" smtClean="0"/>
              <a:t>Click to edit Master subtitle style</a:t>
            </a:r>
            <a:endParaRPr kumimoji="0"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050" name="Picture 2" descr="T:\KS Div 2011-2012\Logos\Leap_KansasDivision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81400" y="304800"/>
            <a:ext cx="1976437" cy="1243658"/>
          </a:xfrm>
          <a:prstGeom prst="rect">
            <a:avLst/>
          </a:prstGeom>
          <a:noFill/>
        </p:spPr>
      </p:pic>
      <p:sp>
        <p:nvSpPr>
          <p:cNvPr id="16" name="Rectangle 15"/>
          <p:cNvSpPr/>
          <p:nvPr userDrawn="1"/>
        </p:nvSpPr>
        <p:spPr>
          <a:xfrm>
            <a:off x="0" y="4876800"/>
            <a:ext cx="9144000" cy="1981200"/>
          </a:xfrm>
          <a:prstGeom prst="rect">
            <a:avLst/>
          </a:prstGeom>
          <a:solidFill>
            <a:schemeClr val="bg1"/>
          </a:solidFill>
          <a:ln w="34925" cmpd="sng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 userDrawn="1"/>
        </p:nvSpPr>
        <p:spPr>
          <a:xfrm>
            <a:off x="0" y="5715000"/>
            <a:ext cx="9144000" cy="914400"/>
          </a:xfrm>
          <a:prstGeom prst="rect">
            <a:avLst/>
          </a:prstGeom>
          <a:solidFill>
            <a:srgbClr val="17375E"/>
          </a:solidFill>
          <a:ln w="34925" cmpd="sng">
            <a:solidFill>
              <a:srgbClr val="17375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Manual Input 14"/>
          <p:cNvSpPr/>
          <p:nvPr userDrawn="1"/>
        </p:nvSpPr>
        <p:spPr>
          <a:xfrm flipH="1">
            <a:off x="0" y="5715000"/>
            <a:ext cx="9144000" cy="1143000"/>
          </a:xfrm>
          <a:prstGeom prst="flowChartManualInput">
            <a:avLst/>
          </a:prstGeom>
          <a:solidFill>
            <a:srgbClr val="FEDB82"/>
          </a:solidFill>
          <a:ln w="34925" cmpd="sng">
            <a:solidFill>
              <a:srgbClr val="FEDB8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C0E7304-556B-41A7-8E0F-1C26CE7D94B6}" type="datetime1">
              <a:rPr lang="en-US" smtClean="0"/>
              <a:pPr/>
              <a:t>8/11/2011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en-US" smtClean="0"/>
              <a:t>August 13, 2011</a:t>
            </a: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654B1D6-5190-4FD7-A388-E147B16590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6260B1C-5396-456F-BA45-AB3FCC8F96B6}" type="datetime1">
              <a:rPr lang="en-US" smtClean="0"/>
              <a:pPr/>
              <a:t>8/11/2011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August 13, 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54B1D6-5190-4FD7-A388-E147B16590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AF8D81-211E-456D-ACD2-87453DAF25CF}" type="datetime1">
              <a:rPr lang="en-US" smtClean="0"/>
              <a:pPr/>
              <a:t>8/11/2011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August 13, 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54B1D6-5190-4FD7-A388-E147B16590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ight Triangle 24"/>
          <p:cNvSpPr/>
          <p:nvPr userDrawn="1"/>
        </p:nvSpPr>
        <p:spPr>
          <a:xfrm>
            <a:off x="0" y="5791200"/>
            <a:ext cx="4419600" cy="1066800"/>
          </a:xfrm>
          <a:prstGeom prst="rtTriangle">
            <a:avLst/>
          </a:prstGeom>
          <a:solidFill>
            <a:srgbClr val="17375E"/>
          </a:solidFill>
          <a:ln>
            <a:solidFill>
              <a:srgbClr val="17375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1C8E08-352E-4E39-8ABA-E5A79E6B0731}" type="datetime1">
              <a:rPr lang="en-US" smtClean="0"/>
              <a:pPr/>
              <a:t>8/11/2011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August 13, 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54B1D6-5190-4FD7-A388-E147B165902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Right Triangle 26"/>
          <p:cNvSpPr/>
          <p:nvPr userDrawn="1"/>
        </p:nvSpPr>
        <p:spPr>
          <a:xfrm>
            <a:off x="0" y="5715000"/>
            <a:ext cx="4038600" cy="1143000"/>
          </a:xfrm>
          <a:prstGeom prst="rtTriangle">
            <a:avLst/>
          </a:prstGeom>
          <a:solidFill>
            <a:srgbClr val="FEDB82"/>
          </a:solidFill>
          <a:ln>
            <a:solidFill>
              <a:srgbClr val="FEDB8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ight Triangle 23"/>
          <p:cNvSpPr/>
          <p:nvPr userDrawn="1"/>
        </p:nvSpPr>
        <p:spPr>
          <a:xfrm>
            <a:off x="0" y="6324600"/>
            <a:ext cx="4114800" cy="533400"/>
          </a:xfrm>
          <a:prstGeom prst="rtTriangle">
            <a:avLst/>
          </a:prstGeom>
          <a:solidFill>
            <a:srgbClr val="17375E"/>
          </a:solidFill>
          <a:ln>
            <a:solidFill>
              <a:srgbClr val="17375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45ACDB-005B-459A-B5EE-D350FEA7E6A8}" type="datetime1">
              <a:rPr lang="en-US" smtClean="0"/>
              <a:pPr/>
              <a:t>8/11/2011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August 13, 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54B1D6-5190-4FD7-A388-E147B165902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D4670E-B3B2-43B4-898B-20B6216DA15C}" type="datetime1">
              <a:rPr lang="en-US" smtClean="0"/>
              <a:pPr/>
              <a:t>8/11/2011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August 13, 2011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54B1D6-5190-4FD7-A388-E147B165902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CDE311F-695E-4139-9161-800810EAC66F}" type="datetime1">
              <a:rPr lang="en-US" smtClean="0"/>
              <a:pPr/>
              <a:t>8/11/2011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August 13, 2011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54B1D6-5190-4FD7-A388-E147B16590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34859F4-EEF0-41A5-9EC4-FFADCD44D2E8}" type="datetime1">
              <a:rPr lang="en-US" smtClean="0"/>
              <a:pPr/>
              <a:t>8/11/2011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August 13, 2011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54B1D6-5190-4FD7-A388-E147B165902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63123E-5324-42F4-81FF-42FB05280316}" type="datetime1">
              <a:rPr lang="en-US" smtClean="0"/>
              <a:pPr/>
              <a:t>8/11/2011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August 13, 2011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54B1D6-5190-4FD7-A388-E147B16590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73DDA3C4-B416-47B4-9A7F-CD4FF489D918}" type="datetime1">
              <a:rPr lang="en-US" smtClean="0"/>
              <a:pPr/>
              <a:t>8/11/2011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August 13, 2011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54B1D6-5190-4FD7-A388-E147B16590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332B0AD-9651-4FBA-9AE4-B13F50573EB5}" type="datetime1">
              <a:rPr lang="en-US" smtClean="0"/>
              <a:pPr/>
              <a:t>8/11/2011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en-US" smtClean="0"/>
              <a:t>August 13, 2011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654B1D6-5190-4FD7-A388-E147B165902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en-US" smtClean="0"/>
              <a:t>August 13, 2011</a:t>
            </a: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8654B1D6-5190-4FD7-A388-E147B1659021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26" name="Picture 2" descr="T:\KS Div 2011-2012\Logos\Leap_KansasDivision.jpg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010400" y="5562600"/>
            <a:ext cx="1900237" cy="1195710"/>
          </a:xfrm>
          <a:prstGeom prst="rect">
            <a:avLst/>
          </a:prstGeom>
          <a:noFill/>
        </p:spPr>
      </p:pic>
      <p:sp>
        <p:nvSpPr>
          <p:cNvPr id="19" name="Right Triangle 18"/>
          <p:cNvSpPr/>
          <p:nvPr userDrawn="1"/>
        </p:nvSpPr>
        <p:spPr>
          <a:xfrm>
            <a:off x="0" y="5791200"/>
            <a:ext cx="4419600" cy="1066800"/>
          </a:xfrm>
          <a:prstGeom prst="rtTriangle">
            <a:avLst/>
          </a:prstGeom>
          <a:solidFill>
            <a:srgbClr val="17375E"/>
          </a:solidFill>
          <a:ln>
            <a:solidFill>
              <a:srgbClr val="17375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ight Triangle 19"/>
          <p:cNvSpPr/>
          <p:nvPr userDrawn="1"/>
        </p:nvSpPr>
        <p:spPr>
          <a:xfrm>
            <a:off x="0" y="5715000"/>
            <a:ext cx="4038600" cy="1143000"/>
          </a:xfrm>
          <a:prstGeom prst="rtTriangle">
            <a:avLst/>
          </a:prstGeom>
          <a:solidFill>
            <a:srgbClr val="FED56E"/>
          </a:solidFill>
          <a:ln>
            <a:solidFill>
              <a:srgbClr val="FED56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ight Triangle 20"/>
          <p:cNvSpPr/>
          <p:nvPr userDrawn="1"/>
        </p:nvSpPr>
        <p:spPr>
          <a:xfrm>
            <a:off x="0" y="6324600"/>
            <a:ext cx="4114800" cy="533400"/>
          </a:xfrm>
          <a:prstGeom prst="rtTriangle">
            <a:avLst/>
          </a:prstGeom>
          <a:solidFill>
            <a:srgbClr val="17375E"/>
          </a:solidFill>
          <a:ln>
            <a:solidFill>
              <a:srgbClr val="17375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100" b="1" kern="1200" baseline="0">
          <a:solidFill>
            <a:srgbClr val="17375E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" pitchFamily="2" charset="2"/>
        <a:buChar char="Ø"/>
        <a:defRPr kumimoji="0" sz="2700" kern="1200" baseline="0">
          <a:solidFill>
            <a:srgbClr val="17375E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SzPct val="125000"/>
        <a:buFont typeface="Arial" pitchFamily="34" charset="0"/>
        <a:buChar char="•"/>
        <a:defRPr kumimoji="0" sz="2300" kern="1200" baseline="0">
          <a:solidFill>
            <a:srgbClr val="17375E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rgbClr val="FED05E"/>
        </a:buClr>
        <a:buSzPct val="100000"/>
        <a:buFont typeface="Arial" pitchFamily="34" charset="0"/>
        <a:buChar char="•"/>
        <a:defRPr kumimoji="0" sz="2100" kern="1200" baseline="0">
          <a:solidFill>
            <a:srgbClr val="17375E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rgbClr val="FED05E"/>
        </a:buClr>
        <a:buFont typeface="Courier New" pitchFamily="49" charset="0"/>
        <a:buChar char="o"/>
        <a:defRPr kumimoji="0" sz="1900" kern="1200" baseline="0">
          <a:solidFill>
            <a:srgbClr val="17375E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 baseline="0">
          <a:solidFill>
            <a:srgbClr val="17375E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pattonmcdowellblog.wordpress.com/" TargetMode="External"/><Relationship Id="rId7" Type="http://schemas.openxmlformats.org/officeDocument/2006/relationships/hyperlink" Target="http://www.worksystems.com/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managementhelp.org/" TargetMode="External"/><Relationship Id="rId5" Type="http://schemas.openxmlformats.org/officeDocument/2006/relationships/hyperlink" Target="http://www.mindtools.com/" TargetMode="External"/><Relationship Id="rId4" Type="http://schemas.openxmlformats.org/officeDocument/2006/relationships/hyperlink" Target="http://www.about.com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Developing a Strategic Plan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Presented by Tammy </a:t>
            </a:r>
            <a:r>
              <a:rPr lang="en-US" dirty="0" err="1" smtClean="0"/>
              <a:t>Mapes</a:t>
            </a:r>
            <a:r>
              <a:rPr lang="en-US" dirty="0" smtClean="0"/>
              <a:t>, CPS/CAP</a:t>
            </a:r>
          </a:p>
          <a:p>
            <a:r>
              <a:rPr lang="en-US" dirty="0" smtClean="0"/>
              <a:t>Kansas Division Leadership Workshop</a:t>
            </a:r>
          </a:p>
          <a:p>
            <a:r>
              <a:rPr lang="en-US" dirty="0" smtClean="0"/>
              <a:t>August 13, 2011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Action plans</a:t>
            </a:r>
          </a:p>
          <a:p>
            <a:r>
              <a:rPr lang="en-US" dirty="0" smtClean="0"/>
              <a:t>Designed to help meet our vision</a:t>
            </a:r>
            <a:endParaRPr lang="en-US" dirty="0"/>
          </a:p>
          <a:p>
            <a:r>
              <a:rPr lang="en-US" dirty="0" smtClean="0"/>
              <a:t>Short-term, medium term, and long-term</a:t>
            </a:r>
          </a:p>
          <a:p>
            <a:r>
              <a:rPr lang="en-US" dirty="0" smtClean="0"/>
              <a:t>Stretch goals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August 13, 2011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4B1D6-5190-4FD7-A388-E147B1659021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Goals &amp; Tactics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Measures the effectiveness of your goals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August 13, 2011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4B1D6-5190-4FD7-A388-E147B1659021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Metrics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keen awareness of change and opportunity</a:t>
            </a:r>
          </a:p>
          <a:p>
            <a:pPr lvl="1"/>
            <a:r>
              <a:rPr lang="en-US" dirty="0" smtClean="0"/>
              <a:t>Internal and external</a:t>
            </a:r>
          </a:p>
          <a:p>
            <a:r>
              <a:rPr lang="en-US" dirty="0" smtClean="0"/>
              <a:t>A shared vision that positions you for leadership</a:t>
            </a:r>
          </a:p>
          <a:p>
            <a:pPr lvl="1"/>
            <a:r>
              <a:rPr lang="en-US" dirty="0" smtClean="0"/>
              <a:t>Be involved in the discussions</a:t>
            </a:r>
            <a:endParaRPr lang="en-US" dirty="0"/>
          </a:p>
          <a:p>
            <a:r>
              <a:rPr lang="en-US" dirty="0" smtClean="0"/>
              <a:t>Stretch goals that challenge you to do important work</a:t>
            </a:r>
          </a:p>
          <a:p>
            <a:pPr lvl="1"/>
            <a:r>
              <a:rPr lang="en-US" dirty="0" smtClean="0"/>
              <a:t>Stretch up to your potential</a:t>
            </a:r>
          </a:p>
          <a:p>
            <a:pPr lvl="1"/>
            <a:r>
              <a:rPr lang="en-US" dirty="0" smtClean="0"/>
              <a:t>Take a risk</a:t>
            </a:r>
          </a:p>
          <a:p>
            <a:pPr lvl="1"/>
            <a:r>
              <a:rPr lang="en-US" dirty="0" smtClean="0"/>
              <a:t>Chandelier thinking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August 13, 2011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4B1D6-5190-4FD7-A388-E147B1659021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Strategic Planning Essentials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Desired outcomes, not defined tasks</a:t>
            </a:r>
          </a:p>
          <a:p>
            <a:pPr lvl="1"/>
            <a:r>
              <a:rPr lang="en-US" dirty="0" smtClean="0"/>
              <a:t>Trust teams to use their resources to accomplish outcomes</a:t>
            </a:r>
          </a:p>
          <a:p>
            <a:r>
              <a:rPr lang="en-US" dirty="0" smtClean="0"/>
              <a:t>A few signature initiatives that move in a new direction</a:t>
            </a:r>
          </a:p>
          <a:p>
            <a:pPr lvl="1"/>
            <a:r>
              <a:rPr lang="en-US" dirty="0" smtClean="0"/>
              <a:t>Be excited about new directions</a:t>
            </a:r>
          </a:p>
          <a:p>
            <a:pPr lvl="1"/>
            <a:r>
              <a:rPr lang="en-US" dirty="0" smtClean="0"/>
              <a:t>Enthusiasm – involve others</a:t>
            </a:r>
          </a:p>
          <a:p>
            <a:r>
              <a:rPr lang="en-US" dirty="0" smtClean="0"/>
              <a:t>A sense of priorities and a commitment to action</a:t>
            </a:r>
          </a:p>
          <a:p>
            <a:pPr lvl="1"/>
            <a:r>
              <a:rPr lang="en-US" dirty="0" smtClean="0"/>
              <a:t>Set your priorities </a:t>
            </a:r>
          </a:p>
          <a:p>
            <a:pPr lvl="1"/>
            <a:r>
              <a:rPr lang="en-US" dirty="0" smtClean="0"/>
              <a:t>Early wins and buy-in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August 13, 2011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4B1D6-5190-4FD7-A388-E147B1659021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Strategic Planning Essentials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Multiple means to align and engage people</a:t>
            </a:r>
          </a:p>
          <a:p>
            <a:pPr lvl="1"/>
            <a:r>
              <a:rPr lang="en-US" dirty="0" smtClean="0"/>
              <a:t>Plan should align and engage </a:t>
            </a:r>
          </a:p>
          <a:p>
            <a:pPr lvl="1"/>
            <a:r>
              <a:rPr lang="en-US" dirty="0" smtClean="0"/>
              <a:t>Team</a:t>
            </a:r>
          </a:p>
          <a:p>
            <a:pPr lvl="1"/>
            <a:r>
              <a:rPr lang="en-US" dirty="0" smtClean="0"/>
              <a:t>Recognition</a:t>
            </a:r>
          </a:p>
          <a:p>
            <a:r>
              <a:rPr lang="en-US" dirty="0" smtClean="0"/>
              <a:t>A discipline of accountability and adaptability</a:t>
            </a:r>
          </a:p>
          <a:p>
            <a:pPr lvl="1"/>
            <a:r>
              <a:rPr lang="en-US" dirty="0" smtClean="0"/>
              <a:t>Continuous</a:t>
            </a:r>
          </a:p>
          <a:p>
            <a:pPr lvl="1"/>
            <a:r>
              <a:rPr lang="en-US" dirty="0" smtClean="0"/>
              <a:t>Metrics and feedback</a:t>
            </a:r>
          </a:p>
          <a:p>
            <a:pPr lvl="1"/>
            <a:r>
              <a:rPr lang="en-US" dirty="0" smtClean="0"/>
              <a:t>When things change, need to be able to adapt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August 13, 2011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4B1D6-5190-4FD7-A388-E147B1659021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Strategic Planning Essentials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Define the purpose and ensure that it is aligned properly with the vision and mission</a:t>
            </a:r>
          </a:p>
          <a:p>
            <a:r>
              <a:rPr lang="en-US" dirty="0" smtClean="0"/>
              <a:t>Understand the priorities</a:t>
            </a:r>
          </a:p>
          <a:p>
            <a:r>
              <a:rPr lang="en-US" dirty="0" smtClean="0"/>
              <a:t>Conduct a SWOT (Strengths, Weaknesses, Opportunities, and Threats)</a:t>
            </a:r>
          </a:p>
          <a:p>
            <a:r>
              <a:rPr lang="en-US" dirty="0" smtClean="0"/>
              <a:t>Review the past </a:t>
            </a:r>
            <a:r>
              <a:rPr lang="en-US" dirty="0" smtClean="0"/>
              <a:t>s</a:t>
            </a:r>
            <a:r>
              <a:rPr lang="en-US" dirty="0" smtClean="0"/>
              <a:t>trategic </a:t>
            </a:r>
            <a:r>
              <a:rPr lang="en-US" dirty="0" smtClean="0"/>
              <a:t>p</a:t>
            </a:r>
            <a:r>
              <a:rPr lang="en-US" dirty="0" smtClean="0"/>
              <a:t>lan</a:t>
            </a:r>
          </a:p>
          <a:p>
            <a:r>
              <a:rPr lang="en-US" dirty="0" smtClean="0"/>
              <a:t>Develop your vision statements and goals and objectives</a:t>
            </a:r>
          </a:p>
          <a:p>
            <a:r>
              <a:rPr lang="en-US" dirty="0" smtClean="0"/>
              <a:t>Make your goals measurable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August 13, 2011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4B1D6-5190-4FD7-A388-E147B1659021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Steps to Developing a Plan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Set timelines to achieve the goals</a:t>
            </a:r>
          </a:p>
          <a:p>
            <a:r>
              <a:rPr lang="en-US" dirty="0" smtClean="0"/>
              <a:t>Gain everyone’s input so people feel that they have contributed</a:t>
            </a:r>
          </a:p>
          <a:p>
            <a:r>
              <a:rPr lang="en-US" dirty="0" smtClean="0"/>
              <a:t>Evaluate the plan to ensure it is working and you are meeting your goals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August 13, 2011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4B1D6-5190-4FD7-A388-E147B1659021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Steps to Developing a Plan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IAAP Website – Ten Step Approach</a:t>
            </a:r>
          </a:p>
          <a:p>
            <a:r>
              <a:rPr lang="en-US" dirty="0" smtClean="0"/>
              <a:t>Strategic Planning Essentials – Associates Now by Marsha L. Rhea, CAE</a:t>
            </a:r>
          </a:p>
          <a:p>
            <a:r>
              <a:rPr lang="en-US" dirty="0" smtClean="0"/>
              <a:t>7 Keys to Developing a Strategic Plan – </a:t>
            </a:r>
            <a:r>
              <a:rPr lang="en-US" dirty="0" smtClean="0">
                <a:hlinkClick r:id="rId3"/>
              </a:rPr>
              <a:t>http://pattonmcdowellblog.wordpress.com</a:t>
            </a:r>
            <a:endParaRPr lang="en-US" dirty="0" smtClean="0"/>
          </a:p>
          <a:p>
            <a:r>
              <a:rPr lang="en-US" dirty="0" smtClean="0">
                <a:hlinkClick r:id="rId4"/>
              </a:rPr>
              <a:t>www.about.com</a:t>
            </a:r>
            <a:endParaRPr lang="en-US" dirty="0" smtClean="0"/>
          </a:p>
          <a:p>
            <a:r>
              <a:rPr lang="en-US" dirty="0" smtClean="0">
                <a:hlinkClick r:id="rId5"/>
              </a:rPr>
              <a:t>www.mindtools.com</a:t>
            </a:r>
            <a:endParaRPr lang="en-US" dirty="0" smtClean="0"/>
          </a:p>
          <a:p>
            <a:r>
              <a:rPr lang="en-US" dirty="0" smtClean="0">
                <a:hlinkClick r:id="rId6"/>
              </a:rPr>
              <a:t>http://managementhelp.org</a:t>
            </a:r>
            <a:endParaRPr lang="en-US" dirty="0" smtClean="0"/>
          </a:p>
          <a:p>
            <a:r>
              <a:rPr lang="en-US" dirty="0" smtClean="0"/>
              <a:t>Wikipedia.org</a:t>
            </a:r>
          </a:p>
          <a:p>
            <a:r>
              <a:rPr lang="en-US" dirty="0" smtClean="0">
                <a:hlinkClick r:id="rId7"/>
              </a:rPr>
              <a:t>www.worksystems.com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August 13, 2011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4B1D6-5190-4FD7-A388-E147B1659021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 of Terms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4B1D6-5190-4FD7-A388-E147B1659021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August 13, 2011</a:t>
            </a:r>
            <a:endParaRPr lang="en-US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</p:nvPr>
        </p:nvGraphicFramePr>
        <p:xfrm>
          <a:off x="457200" y="1447800"/>
          <a:ext cx="7696200" cy="4343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picture of your company, department, or chapter in the future</a:t>
            </a:r>
          </a:p>
          <a:p>
            <a:r>
              <a:rPr lang="en-US" dirty="0" smtClean="0"/>
              <a:t>Your inspiration or passion</a:t>
            </a:r>
          </a:p>
          <a:p>
            <a:r>
              <a:rPr lang="en-US" dirty="0" smtClean="0"/>
              <a:t>The framework for all your strategic planning</a:t>
            </a:r>
          </a:p>
          <a:p>
            <a:r>
              <a:rPr lang="en-US" dirty="0" smtClean="0"/>
              <a:t>Answers the question, “Where do you want to go?”</a:t>
            </a:r>
          </a:p>
          <a:p>
            <a:r>
              <a:rPr lang="en-US" dirty="0" smtClean="0"/>
              <a:t>Sets the direction for your business planning</a:t>
            </a:r>
          </a:p>
          <a:p>
            <a:r>
              <a:rPr lang="en-US" dirty="0" smtClean="0"/>
              <a:t>Think ahead several years, not just a year or two</a:t>
            </a:r>
          </a:p>
          <a:p>
            <a:r>
              <a:rPr lang="en-US" dirty="0" smtClean="0"/>
              <a:t>Core competencies – a place to start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Vision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4B1D6-5190-4FD7-A388-E147B1659021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August 13, 2011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Integrity</a:t>
            </a:r>
          </a:p>
          <a:p>
            <a:r>
              <a:rPr lang="en-US" dirty="0" smtClean="0"/>
              <a:t>Respect</a:t>
            </a:r>
          </a:p>
          <a:p>
            <a:r>
              <a:rPr lang="en-US" dirty="0" smtClean="0"/>
              <a:t>Adaptability</a:t>
            </a:r>
          </a:p>
          <a:p>
            <a:r>
              <a:rPr lang="en-US" dirty="0" smtClean="0"/>
              <a:t>Communication</a:t>
            </a:r>
          </a:p>
          <a:p>
            <a:r>
              <a:rPr lang="en-US" dirty="0" smtClean="0"/>
              <a:t>Commitment</a:t>
            </a:r>
          </a:p>
          <a:p>
            <a:pPr lvl="1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Core Values		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4B1D6-5190-4FD7-A388-E147B1659021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August 13, 2011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Defines the fundamental purpose of your organization, department, or chapter</a:t>
            </a:r>
          </a:p>
          <a:p>
            <a:r>
              <a:rPr lang="en-US" dirty="0" smtClean="0"/>
              <a:t>Describes why it exists</a:t>
            </a:r>
          </a:p>
          <a:p>
            <a:r>
              <a:rPr lang="en-US" dirty="0" smtClean="0"/>
              <a:t>How it will achieve its vision</a:t>
            </a:r>
          </a:p>
          <a:p>
            <a:r>
              <a:rPr lang="en-US" dirty="0" smtClean="0"/>
              <a:t>Answers the question, “What do we do?”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Mission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4B1D6-5190-4FD7-A388-E147B1659021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August 13, 2011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Enhancing the success of career-minded administrative professionals by providing opportunities for growth through education, community building and leadership development.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IAAP’s Mission Statement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4B1D6-5190-4FD7-A388-E147B1659021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August 13, 2011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Identify your “winning idea”</a:t>
            </a:r>
          </a:p>
          <a:p>
            <a:r>
              <a:rPr lang="en-US" dirty="0" smtClean="0"/>
              <a:t>Idea or approach that will make your organization, department, or chapter stand out from your competitors and come to you</a:t>
            </a:r>
          </a:p>
          <a:p>
            <a:r>
              <a:rPr lang="en-US" dirty="0" smtClean="0"/>
              <a:t>Next, identify the key measures of your success</a:t>
            </a:r>
          </a:p>
          <a:p>
            <a:r>
              <a:rPr lang="en-US" dirty="0" smtClean="0"/>
              <a:t>Combine your winning idea and success measures in a tangible and measurable goal</a:t>
            </a:r>
          </a:p>
          <a:p>
            <a:r>
              <a:rPr lang="en-US" dirty="0" smtClean="0"/>
              <a:t>Refine the words until you have a concise statement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August 13, 2011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4B1D6-5190-4FD7-A388-E147B1659021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Steps – Mission Statement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Process of defining your corporation’s, department’s, or chapter’s strategy (or direction)</a:t>
            </a:r>
          </a:p>
          <a:p>
            <a:r>
              <a:rPr lang="en-US" dirty="0" smtClean="0"/>
              <a:t>Three questions:</a:t>
            </a:r>
          </a:p>
          <a:p>
            <a:pPr lvl="1"/>
            <a:r>
              <a:rPr lang="en-US" dirty="0" smtClean="0"/>
              <a:t>What do we do?</a:t>
            </a:r>
          </a:p>
          <a:p>
            <a:pPr lvl="1"/>
            <a:r>
              <a:rPr lang="en-US" dirty="0" smtClean="0"/>
              <a:t>For whom do we do it?</a:t>
            </a:r>
          </a:p>
          <a:p>
            <a:pPr lvl="1"/>
            <a:r>
              <a:rPr lang="en-US" dirty="0" smtClean="0"/>
              <a:t>How do we excel?</a:t>
            </a:r>
          </a:p>
          <a:p>
            <a:r>
              <a:rPr lang="en-US" dirty="0" smtClean="0"/>
              <a:t>Determine where you are going, exactly where you stand, where you want to go, and how you will get there – Strategic Plan</a:t>
            </a:r>
            <a:endParaRPr lang="en-US" dirty="0" smtClean="0"/>
          </a:p>
          <a:p>
            <a:pPr lvl="1">
              <a:buNone/>
            </a:pP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August 13, 2011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4B1D6-5190-4FD7-A388-E147B1659021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Strategic Planning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plan of action or policy designed to achieve a major or overall </a:t>
            </a:r>
            <a:r>
              <a:rPr lang="en-US" dirty="0" smtClean="0"/>
              <a:t>aim</a:t>
            </a:r>
          </a:p>
          <a:p>
            <a:r>
              <a:rPr lang="en-US" dirty="0" smtClean="0"/>
              <a:t>Provides the guidelines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August 13, 2011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4B1D6-5190-4FD7-A388-E147B1659021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Strategies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233</TotalTime>
  <Words>893</Words>
  <Application>Microsoft Office PowerPoint</Application>
  <PresentationFormat>On-screen Show (4:3)</PresentationFormat>
  <Paragraphs>168</Paragraphs>
  <Slides>17</Slides>
  <Notes>17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Concourse</vt:lpstr>
      <vt:lpstr>Developing a Strategic Plan</vt:lpstr>
      <vt:lpstr>Definition of Terms</vt:lpstr>
      <vt:lpstr>Vision</vt:lpstr>
      <vt:lpstr>Core Values  </vt:lpstr>
      <vt:lpstr>Mission</vt:lpstr>
      <vt:lpstr>IAAP’s Mission Statement</vt:lpstr>
      <vt:lpstr>Steps – Mission Statement</vt:lpstr>
      <vt:lpstr>Strategic Planning</vt:lpstr>
      <vt:lpstr>Strategies</vt:lpstr>
      <vt:lpstr>Goals &amp; Tactics</vt:lpstr>
      <vt:lpstr>Metrics</vt:lpstr>
      <vt:lpstr>Strategic Planning Essentials</vt:lpstr>
      <vt:lpstr>Strategic Planning Essentials</vt:lpstr>
      <vt:lpstr>Strategic Planning Essentials</vt:lpstr>
      <vt:lpstr>Steps to Developing a Plan</vt:lpstr>
      <vt:lpstr>Steps to Developing a Plan</vt:lpstr>
      <vt:lpstr>References</vt:lpstr>
    </vt:vector>
  </TitlesOfParts>
  <Company>Spirit AeroSystems,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s0067548</dc:creator>
  <cp:lastModifiedBy>Tam Mapes</cp:lastModifiedBy>
  <cp:revision>32</cp:revision>
  <dcterms:created xsi:type="dcterms:W3CDTF">2011-06-27T15:16:52Z</dcterms:created>
  <dcterms:modified xsi:type="dcterms:W3CDTF">2011-08-12T02:11:05Z</dcterms:modified>
</cp:coreProperties>
</file>